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94206" autoAdjust="0"/>
  </p:normalViewPr>
  <p:slideViewPr>
    <p:cSldViewPr>
      <p:cViewPr>
        <p:scale>
          <a:sx n="39" d="100"/>
          <a:sy n="39" d="100"/>
        </p:scale>
        <p:origin x="1170" y="3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D:\accenture%20intern\DevadharshiniN_reaction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accenture%20intern\DevadharshiniN_reaction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1" i="0" u="none" strike="noStrike" kern="1200" cap="all" spc="50" baseline="0">
                <a:solidFill>
                  <a:schemeClr val="tx1">
                    <a:lumMod val="65000"/>
                    <a:lumOff val="35000"/>
                  </a:schemeClr>
                </a:solidFill>
                <a:latin typeface="+mn-lt"/>
                <a:ea typeface="+mn-ea"/>
                <a:cs typeface="+mn-cs"/>
              </a:defRPr>
            </a:pPr>
            <a:r>
              <a:rPr lang="en-US" dirty="0"/>
              <a:t>TOP</a:t>
            </a:r>
            <a:r>
              <a:rPr lang="en-US" baseline="0" dirty="0"/>
              <a:t> 5 CONTENT CATEGORIES</a:t>
            </a:r>
            <a:endParaRPr lang="en-US" dirty="0"/>
          </a:p>
        </c:rich>
      </c:tx>
      <c:overlay val="0"/>
      <c:spPr>
        <a:noFill/>
        <a:ln>
          <a:noFill/>
        </a:ln>
        <a:effectLst/>
      </c:spPr>
      <c:txPr>
        <a:bodyPr rot="0" spcFirstLastPara="1" vertOverflow="ellipsis" vert="horz" wrap="square" anchor="ctr" anchorCtr="1"/>
        <a:lstStyle/>
        <a:p>
          <a:pPr>
            <a:defRPr sz="36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'Top 5 categories'!$B$1</c:f>
              <c:strCache>
                <c:ptCount val="1"/>
                <c:pt idx="0">
                  <c:v>Aggregated score</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BDB8-43F7-9B26-FB021C54F05A}"/>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BDB8-43F7-9B26-FB021C54F05A}"/>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BDB8-43F7-9B26-FB021C54F05A}"/>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BDB8-43F7-9B26-FB021C54F05A}"/>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BDB8-43F7-9B26-FB021C54F05A}"/>
              </c:ext>
            </c:extLst>
          </c:dPt>
          <c:dLbls>
            <c:spPr>
              <a:noFill/>
              <a:ln>
                <a:noFill/>
              </a:ln>
              <a:effectLst/>
            </c:spPr>
            <c:txPr>
              <a:bodyPr rot="0" spcFirstLastPara="1" vertOverflow="ellipsis" vert="horz" wrap="square" anchor="ctr" anchorCtr="1"/>
              <a:lstStyle/>
              <a:p>
                <a:pPr>
                  <a:defRPr sz="30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'Top 5 categories'!$A$2:$A$6</c:f>
              <c:strCache>
                <c:ptCount val="5"/>
                <c:pt idx="0">
                  <c:v>Animals</c:v>
                </c:pt>
                <c:pt idx="1">
                  <c:v>science</c:v>
                </c:pt>
                <c:pt idx="2">
                  <c:v>healthy eating</c:v>
                </c:pt>
                <c:pt idx="3">
                  <c:v>technology</c:v>
                </c:pt>
                <c:pt idx="4">
                  <c:v>food</c:v>
                </c:pt>
              </c:strCache>
            </c:strRef>
          </c:cat>
          <c:val>
            <c:numRef>
              <c:f>'Top 5 categories'!$B$2:$B$6</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A-BDB8-43F7-9B26-FB021C54F05A}"/>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3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30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3600" b="1" i="0" u="none" strike="noStrike" kern="1200" baseline="0">
                <a:solidFill>
                  <a:schemeClr val="tx2"/>
                </a:solidFill>
                <a:latin typeface="+mn-lt"/>
                <a:ea typeface="+mn-ea"/>
                <a:cs typeface="+mn-cs"/>
              </a:defRPr>
            </a:pPr>
            <a:r>
              <a:rPr lang="en-US" dirty="0"/>
              <a:t>Top 5 categories</a:t>
            </a:r>
            <a:r>
              <a:rPr lang="en-US" baseline="0" dirty="0"/>
              <a:t> - Popular a</a:t>
            </a:r>
            <a:r>
              <a:rPr lang="en-US" dirty="0"/>
              <a:t>ggregated score</a:t>
            </a:r>
          </a:p>
        </c:rich>
      </c:tx>
      <c:overlay val="0"/>
      <c:spPr>
        <a:noFill/>
        <a:ln>
          <a:noFill/>
        </a:ln>
        <a:effectLst/>
      </c:spPr>
      <c:txPr>
        <a:bodyPr rot="0" spcFirstLastPara="1" vertOverflow="ellipsis" vert="horz" wrap="square" anchor="ctr" anchorCtr="1"/>
        <a:lstStyle/>
        <a:p>
          <a:pPr>
            <a:defRPr sz="3600" b="1" i="0" u="none" strike="noStrike" kern="1200" baseline="0">
              <a:solidFill>
                <a:schemeClr val="tx2"/>
              </a:solidFill>
              <a:latin typeface="+mn-lt"/>
              <a:ea typeface="+mn-ea"/>
              <a:cs typeface="+mn-cs"/>
            </a:defRPr>
          </a:pPr>
          <a:endParaRPr lang="en-US"/>
        </a:p>
      </c:txPr>
    </c:title>
    <c:autoTitleDeleted val="0"/>
    <c:plotArea>
      <c:layout/>
      <c:barChart>
        <c:barDir val="bar"/>
        <c:grouping val="stacked"/>
        <c:varyColors val="0"/>
        <c:ser>
          <c:idx val="0"/>
          <c:order val="0"/>
          <c:tx>
            <c:strRef>
              <c:f>'Top 5 categories'!$B$1</c:f>
              <c:strCache>
                <c:ptCount val="1"/>
                <c:pt idx="0">
                  <c:v>Aggregated score</c:v>
                </c:pt>
              </c:strCache>
            </c:strRef>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c:spPr>
          <c:invertIfNegative val="0"/>
          <c:cat>
            <c:strRef>
              <c:f>'Top 5 categories'!$A$2:$A$6</c:f>
              <c:strCache>
                <c:ptCount val="5"/>
                <c:pt idx="0">
                  <c:v>Animals</c:v>
                </c:pt>
                <c:pt idx="1">
                  <c:v>science</c:v>
                </c:pt>
                <c:pt idx="2">
                  <c:v>healthy eating</c:v>
                </c:pt>
                <c:pt idx="3">
                  <c:v>technology</c:v>
                </c:pt>
                <c:pt idx="4">
                  <c:v>food</c:v>
                </c:pt>
              </c:strCache>
            </c:strRef>
          </c:cat>
          <c:val>
            <c:numRef>
              <c:f>'Top 5 categories'!$B$2:$B$6</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0-F5AF-47F0-A95F-93FFAEA3A705}"/>
            </c:ext>
          </c:extLst>
        </c:ser>
        <c:dLbls>
          <c:showLegendKey val="0"/>
          <c:showVal val="0"/>
          <c:showCatName val="0"/>
          <c:showSerName val="0"/>
          <c:showPercent val="0"/>
          <c:showBubbleSize val="0"/>
        </c:dLbls>
        <c:gapWidth val="150"/>
        <c:overlap val="100"/>
        <c:axId val="928945344"/>
        <c:axId val="928941024"/>
      </c:barChart>
      <c:catAx>
        <c:axId val="928945344"/>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tx2"/>
                </a:solidFill>
                <a:latin typeface="+mn-lt"/>
                <a:ea typeface="+mn-ea"/>
                <a:cs typeface="+mn-cs"/>
              </a:defRPr>
            </a:pPr>
            <a:endParaRPr lang="en-US"/>
          </a:p>
        </c:txPr>
        <c:crossAx val="928941024"/>
        <c:crosses val="autoZero"/>
        <c:auto val="1"/>
        <c:lblAlgn val="ctr"/>
        <c:lblOffset val="100"/>
        <c:noMultiLvlLbl val="0"/>
      </c:catAx>
      <c:valAx>
        <c:axId val="928941024"/>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000" b="0" i="0" u="none" strike="noStrike" kern="1200" baseline="0">
                <a:solidFill>
                  <a:schemeClr val="tx2"/>
                </a:solidFill>
                <a:latin typeface="+mn-lt"/>
                <a:ea typeface="+mn-ea"/>
                <a:cs typeface="+mn-cs"/>
              </a:defRPr>
            </a:pPr>
            <a:endParaRPr lang="en-US"/>
          </a:p>
        </c:txPr>
        <c:crossAx val="928945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3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06.05.2023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8.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267607"/>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065654" y="2748260"/>
            <a:ext cx="8203225" cy="4271106"/>
          </a:xfrm>
          <a:prstGeom prst="rect">
            <a:avLst/>
          </a:prstGeom>
        </p:spPr>
        <p:txBody>
          <a:bodyPr wrap="square" lIns="0" tIns="0" rIns="0" bIns="0" rtlCol="0" anchor="t">
            <a:spAutoFit/>
          </a:bodyPr>
          <a:lstStyle/>
          <a:p>
            <a:pPr>
              <a:lnSpc>
                <a:spcPts val="11059"/>
              </a:lnSpc>
            </a:pPr>
            <a:r>
              <a:rPr lang="en-US" sz="9000" spc="-105" dirty="0">
                <a:solidFill>
                  <a:srgbClr val="FFFFFF"/>
                </a:solidFill>
                <a:latin typeface="Calibri (Headings)"/>
              </a:rPr>
              <a:t>Social Buzz’s content performance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1" y="894179"/>
            <a:ext cx="5677469" cy="6253015"/>
            <a:chOff x="-3" y="-47625"/>
            <a:chExt cx="7569959" cy="551193"/>
          </a:xfrm>
        </p:grpSpPr>
        <p:sp>
          <p:nvSpPr>
            <p:cNvPr id="21" name="TextBox 12">
              <a:extLst>
                <a:ext uri="{FF2B5EF4-FFF2-40B4-BE49-F238E27FC236}">
                  <a16:creationId xmlns:a16="http://schemas.microsoft.com/office/drawing/2014/main" id="{19A1BE45-8301-44C6-A0D0-F8FDA800622F}"/>
                </a:ext>
              </a:extLst>
            </p:cNvPr>
            <p:cNvSpPr txBox="1"/>
            <p:nvPr/>
          </p:nvSpPr>
          <p:spPr>
            <a:xfrm>
              <a:off x="-3" y="197033"/>
              <a:ext cx="7569956" cy="306535"/>
            </a:xfrm>
            <a:prstGeom prst="rect">
              <a:avLst/>
            </a:prstGeom>
          </p:spPr>
          <p:txBody>
            <a:bodyPr lIns="0" tIns="0" rIns="0" bIns="0" rtlCol="0" anchor="t">
              <a:spAutoFit/>
            </a:bodyPr>
            <a:lstStyle/>
            <a:p>
              <a:pPr>
                <a:lnSpc>
                  <a:spcPts val="2660"/>
                </a:lnSpc>
              </a:pPr>
              <a:r>
                <a:rPr lang="en-US" sz="3000" b="1" spc="-19" dirty="0">
                  <a:solidFill>
                    <a:srgbClr val="000000"/>
                  </a:solidFill>
                  <a:latin typeface="Graphik Regular" panose="020B0503030202060203" pitchFamily="34" charset="0"/>
                </a:rPr>
                <a:t>INSIGHT</a:t>
              </a:r>
            </a:p>
            <a:p>
              <a:pPr>
                <a:lnSpc>
                  <a:spcPts val="2660"/>
                </a:lnSpc>
              </a:pPr>
              <a:endParaRPr lang="en-US" sz="3000" b="1" spc="-19" dirty="0">
                <a:solidFill>
                  <a:srgbClr val="000000"/>
                </a:solidFill>
                <a:latin typeface="Graphik Regular" panose="020B0503030202060203" pitchFamily="34" charset="0"/>
              </a:endParaRPr>
            </a:p>
            <a:p>
              <a:pPr>
                <a:lnSpc>
                  <a:spcPts val="2660"/>
                </a:lnSpc>
              </a:pPr>
              <a:r>
                <a:rPr lang="en-US" sz="3000" spc="-19" dirty="0">
                  <a:solidFill>
                    <a:srgbClr val="000000"/>
                  </a:solidFill>
                  <a:latin typeface="Graphik Regular" panose="020B0503030202060203" pitchFamily="34" charset="0"/>
                </a:rPr>
                <a:t>Food category includes “healthy eating” which ranks the highest. Making improvements and implementing creative and effective steps  on promoting this content by means of campaigns and advertisements can yield bigger results</a:t>
              </a: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230232"/>
            </a:xfrm>
            <a:prstGeom prst="rect">
              <a:avLst/>
            </a:prstGeom>
          </p:spPr>
          <p:txBody>
            <a:bodyPr lIns="0" tIns="0" rIns="0" bIns="0" rtlCol="0" anchor="t">
              <a:spAutoFit/>
            </a:bodyPr>
            <a:lstStyle/>
            <a:p>
              <a:pPr>
                <a:lnSpc>
                  <a:spcPts val="2940"/>
                </a:lnSpc>
              </a:pPr>
              <a:r>
                <a:rPr lang="en-US" sz="3000" b="1" spc="-21" dirty="0">
                  <a:solidFill>
                    <a:srgbClr val="000000"/>
                  </a:solidFill>
                  <a:latin typeface="+mj-lt"/>
                </a:rPr>
                <a:t>ANALYSIS</a:t>
              </a:r>
            </a:p>
            <a:p>
              <a:pPr>
                <a:lnSpc>
                  <a:spcPts val="2940"/>
                </a:lnSpc>
              </a:pPr>
              <a:endParaRPr lang="en-US" sz="3000" b="1" spc="-21" dirty="0">
                <a:solidFill>
                  <a:srgbClr val="000000"/>
                </a:solidFill>
                <a:latin typeface="+mj-lt"/>
              </a:endParaRPr>
            </a:p>
            <a:p>
              <a:pPr>
                <a:lnSpc>
                  <a:spcPts val="2940"/>
                </a:lnSpc>
              </a:pPr>
              <a:r>
                <a:rPr lang="en-US" sz="3000" spc="-21" dirty="0">
                  <a:solidFill>
                    <a:srgbClr val="000000"/>
                  </a:solidFill>
                  <a:latin typeface="+mj-lt"/>
                </a:rPr>
                <a:t>Animals and Science are two main content categories, which proves that “real-life” and “factual” based contents are the company’s biggest strength.</a:t>
              </a: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17" name="Group 14">
            <a:extLst>
              <a:ext uri="{FF2B5EF4-FFF2-40B4-BE49-F238E27FC236}">
                <a16:creationId xmlns:a16="http://schemas.microsoft.com/office/drawing/2014/main" id="{397A3061-B128-56D5-0E3A-334ACD33186C}"/>
              </a:ext>
            </a:extLst>
          </p:cNvPr>
          <p:cNvGrpSpPr/>
          <p:nvPr/>
        </p:nvGrpSpPr>
        <p:grpSpPr>
          <a:xfrm>
            <a:off x="11581831" y="7422224"/>
            <a:ext cx="5944734" cy="2611868"/>
            <a:chOff x="-356356" y="-36506"/>
            <a:chExt cx="7926312" cy="1483545"/>
          </a:xfrm>
        </p:grpSpPr>
        <p:sp>
          <p:nvSpPr>
            <p:cNvPr id="18" name="TextBox 15">
              <a:extLst>
                <a:ext uri="{FF2B5EF4-FFF2-40B4-BE49-F238E27FC236}">
                  <a16:creationId xmlns:a16="http://schemas.microsoft.com/office/drawing/2014/main" id="{3407860A-2683-B838-55FA-8788E181AECC}"/>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19" name="TextBox 16">
              <a:extLst>
                <a:ext uri="{FF2B5EF4-FFF2-40B4-BE49-F238E27FC236}">
                  <a16:creationId xmlns:a16="http://schemas.microsoft.com/office/drawing/2014/main" id="{B7107593-50AB-C317-24DC-8346B31A91B8}"/>
                </a:ext>
              </a:extLst>
            </p:cNvPr>
            <p:cNvSpPr txBox="1"/>
            <p:nvPr/>
          </p:nvSpPr>
          <p:spPr>
            <a:xfrm>
              <a:off x="-356356" y="-36506"/>
              <a:ext cx="7569956" cy="1483545"/>
            </a:xfrm>
            <a:prstGeom prst="rect">
              <a:avLst/>
            </a:prstGeom>
          </p:spPr>
          <p:txBody>
            <a:bodyPr lIns="0" tIns="0" rIns="0" bIns="0" rtlCol="0" anchor="t">
              <a:spAutoFit/>
            </a:bodyPr>
            <a:lstStyle/>
            <a:p>
              <a:pPr>
                <a:lnSpc>
                  <a:spcPts val="2940"/>
                </a:lnSpc>
              </a:pPr>
              <a:r>
                <a:rPr lang="en-US" sz="3000" b="1" spc="-21" dirty="0">
                  <a:solidFill>
                    <a:srgbClr val="000000"/>
                  </a:solidFill>
                  <a:latin typeface="+mj-lt"/>
                </a:rPr>
                <a:t>FUTURE STEPS</a:t>
              </a:r>
            </a:p>
            <a:p>
              <a:pPr>
                <a:lnSpc>
                  <a:spcPts val="2940"/>
                </a:lnSpc>
              </a:pPr>
              <a:r>
                <a:rPr lang="en-US" sz="3000" spc="-21" dirty="0">
                  <a:solidFill>
                    <a:srgbClr val="000000"/>
                  </a:solidFill>
                  <a:latin typeface="+mj-lt"/>
                </a:rPr>
                <a:t>This provisional analysis have yielded various insights, but a large scale analysis sis required to experience a real-time understanding of your business. We will show you how </a:t>
              </a:r>
              <a:r>
                <a:rPr lang="en-US" sz="3000" spc="-21">
                  <a:solidFill>
                    <a:srgbClr val="000000"/>
                  </a:solidFill>
                  <a:latin typeface="+mj-lt"/>
                </a:rPr>
                <a:t>to do.</a:t>
              </a:r>
              <a:endParaRPr lang="en-US" sz="3000" spc="-21" dirty="0">
                <a:solidFill>
                  <a:srgbClr val="000000"/>
                </a:solidFill>
                <a:latin typeface="+mj-l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51455" y="678354"/>
            <a:ext cx="8673443" cy="7812272"/>
            <a:chOff x="0" y="0"/>
            <a:chExt cx="11564591" cy="758282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6"/>
              <a:ext cx="11564591" cy="5284662"/>
            </a:xfrm>
            <a:prstGeom prst="rect">
              <a:avLst/>
            </a:prstGeom>
          </p:spPr>
          <p:txBody>
            <a:bodyPr lIns="0" tIns="0" rIns="0" bIns="0" rtlCol="0" anchor="t">
              <a:spAutoFit/>
            </a:bodyPr>
            <a:lstStyle/>
            <a:p>
              <a:pPr>
                <a:lnSpc>
                  <a:spcPct val="150000"/>
                </a:lnSpc>
              </a:pPr>
              <a:r>
                <a:rPr lang="en-US" sz="4000" spc="-19" dirty="0">
                  <a:solidFill>
                    <a:srgbClr val="000000"/>
                  </a:solidFill>
                  <a:latin typeface="Graphik Regular" panose="020B0503030202060203" pitchFamily="34" charset="0"/>
                </a:rPr>
                <a:t>Project recap</a:t>
              </a:r>
            </a:p>
            <a:p>
              <a:pPr>
                <a:lnSpc>
                  <a:spcPct val="150000"/>
                </a:lnSpc>
              </a:pPr>
              <a:r>
                <a:rPr lang="en-US" sz="4000" spc="-19" dirty="0">
                  <a:solidFill>
                    <a:srgbClr val="000000"/>
                  </a:solidFill>
                  <a:latin typeface="Graphik Regular" panose="020B0503030202060203" pitchFamily="34" charset="0"/>
                </a:rPr>
                <a:t>Problem</a:t>
              </a:r>
            </a:p>
            <a:p>
              <a:pPr>
                <a:lnSpc>
                  <a:spcPct val="150000"/>
                </a:lnSpc>
              </a:pPr>
              <a:r>
                <a:rPr lang="en-US" sz="4000" spc="-19" dirty="0">
                  <a:solidFill>
                    <a:srgbClr val="000000"/>
                  </a:solidFill>
                  <a:latin typeface="Graphik Regular" panose="020B0503030202060203" pitchFamily="34" charset="0"/>
                </a:rPr>
                <a:t>The Analytics team</a:t>
              </a:r>
            </a:p>
            <a:p>
              <a:pPr>
                <a:lnSpc>
                  <a:spcPct val="150000"/>
                </a:lnSpc>
              </a:pPr>
              <a:r>
                <a:rPr lang="en-US" sz="4000" spc="-19" dirty="0">
                  <a:solidFill>
                    <a:srgbClr val="000000"/>
                  </a:solidFill>
                  <a:latin typeface="Graphik Regular" panose="020B0503030202060203" pitchFamily="34" charset="0"/>
                </a:rPr>
                <a:t>Process</a:t>
              </a:r>
            </a:p>
            <a:p>
              <a:pPr>
                <a:lnSpc>
                  <a:spcPct val="150000"/>
                </a:lnSpc>
              </a:pPr>
              <a:r>
                <a:rPr lang="en-US" sz="4000" spc="-19" dirty="0">
                  <a:solidFill>
                    <a:srgbClr val="000000"/>
                  </a:solidFill>
                  <a:latin typeface="Graphik Regular" panose="020B0503030202060203" pitchFamily="34" charset="0"/>
                </a:rPr>
                <a:t>Insights</a:t>
              </a:r>
            </a:p>
            <a:p>
              <a:pPr>
                <a:lnSpc>
                  <a:spcPct val="150000"/>
                </a:lnSpc>
              </a:pPr>
              <a:r>
                <a:rPr lang="en-US" sz="40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8354C84C-6DA9-C2DE-D3E0-ECE48524126C}"/>
              </a:ext>
            </a:extLst>
          </p:cNvPr>
          <p:cNvSpPr txBox="1"/>
          <p:nvPr/>
        </p:nvSpPr>
        <p:spPr>
          <a:xfrm>
            <a:off x="8813086" y="2601679"/>
            <a:ext cx="7112714" cy="5170646"/>
          </a:xfrm>
          <a:prstGeom prst="rect">
            <a:avLst/>
          </a:prstGeom>
          <a:noFill/>
        </p:spPr>
        <p:txBody>
          <a:bodyPr wrap="square" rtlCol="0">
            <a:spAutoFit/>
          </a:bodyPr>
          <a:lstStyle/>
          <a:p>
            <a:r>
              <a:rPr lang="en-US" sz="3000" dirty="0"/>
              <a:t>Social Buzz is a trending gazelle which focuses on the domain of Social media and content creation.</a:t>
            </a:r>
          </a:p>
          <a:p>
            <a:endParaRPr lang="en-US" sz="3000" dirty="0"/>
          </a:p>
          <a:p>
            <a:r>
              <a:rPr lang="en-US" sz="3000" dirty="0"/>
              <a:t>Client’s Requirements :-</a:t>
            </a:r>
          </a:p>
          <a:p>
            <a:endParaRPr lang="en-US" sz="3000" dirty="0"/>
          </a:p>
          <a:p>
            <a:pPr marL="457200" indent="-457200">
              <a:buFont typeface="Arial" panose="020B0604020202020204" pitchFamily="34" charset="0"/>
              <a:buChar char="•"/>
            </a:pPr>
            <a:r>
              <a:rPr lang="en-US" sz="3000" dirty="0"/>
              <a:t>An audit of big data practice </a:t>
            </a:r>
          </a:p>
          <a:p>
            <a:pPr marL="457200" indent="-457200">
              <a:buFont typeface="Arial" panose="020B0604020202020204" pitchFamily="34" charset="0"/>
              <a:buChar char="•"/>
            </a:pPr>
            <a:r>
              <a:rPr lang="en-US" sz="3000" dirty="0"/>
              <a:t>Recommendations for a successful IPO </a:t>
            </a:r>
          </a:p>
          <a:p>
            <a:pPr marL="457200" indent="-457200">
              <a:buFont typeface="Arial" panose="020B0604020202020204" pitchFamily="34" charset="0"/>
              <a:buChar char="•"/>
            </a:pPr>
            <a:r>
              <a:rPr lang="en-US" sz="3000" dirty="0"/>
              <a:t>An analysis to highlight the top 5 most popular content categories </a:t>
            </a:r>
          </a:p>
          <a:p>
            <a:endParaRPr lang="en-US" sz="3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3DCD6EC3-633E-95BC-509A-55BACB6592C3}"/>
              </a:ext>
            </a:extLst>
          </p:cNvPr>
          <p:cNvSpPr txBox="1"/>
          <p:nvPr/>
        </p:nvSpPr>
        <p:spPr>
          <a:xfrm>
            <a:off x="2253799" y="4600266"/>
            <a:ext cx="7373255" cy="7638245"/>
          </a:xfrm>
          <a:prstGeom prst="rect">
            <a:avLst/>
          </a:prstGeom>
          <a:noFill/>
        </p:spPr>
        <p:txBody>
          <a:bodyPr wrap="square" rtlCol="0">
            <a:spAutoFit/>
          </a:bodyPr>
          <a:lstStyle/>
          <a:p>
            <a:pPr>
              <a:lnSpc>
                <a:spcPct val="150000"/>
              </a:lnSpc>
            </a:pPr>
            <a:r>
              <a:rPr lang="en-IN" sz="3000" u="sng" dirty="0">
                <a:solidFill>
                  <a:schemeClr val="bg1"/>
                </a:solidFill>
              </a:rPr>
              <a:t>500</a:t>
            </a:r>
            <a:r>
              <a:rPr lang="en-IN" sz="3000" dirty="0">
                <a:solidFill>
                  <a:schemeClr val="bg1"/>
                </a:solidFill>
              </a:rPr>
              <a:t> active million users per month, Over </a:t>
            </a:r>
            <a:r>
              <a:rPr lang="en-IN" sz="3000" u="sng" dirty="0">
                <a:solidFill>
                  <a:schemeClr val="bg1"/>
                </a:solidFill>
              </a:rPr>
              <a:t>10000</a:t>
            </a:r>
            <a:r>
              <a:rPr lang="en-IN" sz="3000" dirty="0">
                <a:solidFill>
                  <a:schemeClr val="bg1"/>
                </a:solidFill>
              </a:rPr>
              <a:t> posts per day, </a:t>
            </a:r>
            <a:r>
              <a:rPr lang="en-IN" sz="3000" u="sng" dirty="0">
                <a:solidFill>
                  <a:schemeClr val="bg1"/>
                </a:solidFill>
              </a:rPr>
              <a:t>12,00,000 </a:t>
            </a:r>
            <a:r>
              <a:rPr lang="en-IN" sz="3000" dirty="0">
                <a:solidFill>
                  <a:schemeClr val="bg1"/>
                </a:solidFill>
              </a:rPr>
              <a:t>pins per month, </a:t>
            </a:r>
            <a:r>
              <a:rPr lang="en-IN" sz="3000" u="sng" dirty="0">
                <a:solidFill>
                  <a:schemeClr val="bg1"/>
                </a:solidFill>
              </a:rPr>
              <a:t>36,500,000</a:t>
            </a:r>
            <a:r>
              <a:rPr lang="en-IN" sz="3000" dirty="0">
                <a:solidFill>
                  <a:schemeClr val="bg1"/>
                </a:solidFill>
              </a:rPr>
              <a:t> piles of content per year!</a:t>
            </a:r>
          </a:p>
          <a:p>
            <a:pPr>
              <a:lnSpc>
                <a:spcPct val="150000"/>
              </a:lnSpc>
            </a:pPr>
            <a:endParaRPr lang="en-IN" sz="3000" dirty="0">
              <a:solidFill>
                <a:schemeClr val="bg1"/>
              </a:solidFill>
            </a:endParaRPr>
          </a:p>
          <a:p>
            <a:pPr>
              <a:lnSpc>
                <a:spcPct val="150000"/>
              </a:lnSpc>
            </a:pPr>
            <a:r>
              <a:rPr lang="en-IN" sz="3000" b="1" dirty="0">
                <a:solidFill>
                  <a:schemeClr val="bg1"/>
                </a:solidFill>
              </a:rPr>
              <a:t>How to make business decisions with a huge pile of data?</a:t>
            </a:r>
          </a:p>
          <a:p>
            <a:pPr>
              <a:lnSpc>
                <a:spcPct val="150000"/>
              </a:lnSpc>
            </a:pPr>
            <a:r>
              <a:rPr lang="en-IN" sz="3000" b="1" dirty="0">
                <a:solidFill>
                  <a:schemeClr val="bg1"/>
                </a:solidFill>
              </a:rPr>
              <a:t>ANALYSIS TO OBTAIN TOP 5   CONTENT CATEGORIES!</a:t>
            </a:r>
          </a:p>
          <a:p>
            <a:pPr>
              <a:lnSpc>
                <a:spcPct val="150000"/>
              </a:lnSpc>
            </a:pPr>
            <a:endParaRPr lang="en-IN" sz="3000" dirty="0">
              <a:solidFill>
                <a:schemeClr val="bg1"/>
              </a:solidFill>
            </a:endParaRPr>
          </a:p>
          <a:p>
            <a:pPr>
              <a:lnSpc>
                <a:spcPct val="150000"/>
              </a:lnSpc>
            </a:pPr>
            <a:endParaRPr lang="en-IN" sz="3000" dirty="0">
              <a:solidFill>
                <a:schemeClr val="bg1"/>
              </a:solidFill>
            </a:endParaRPr>
          </a:p>
          <a:p>
            <a:pPr>
              <a:lnSpc>
                <a:spcPct val="150000"/>
              </a:lnSpc>
            </a:pPr>
            <a:endParaRPr lang="en-IN" sz="30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523004" y="6918037"/>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8" name="Group 28"/>
          <p:cNvGrpSpPr>
            <a:grpSpLocks noChangeAspect="1"/>
          </p:cNvGrpSpPr>
          <p:nvPr/>
        </p:nvGrpSpPr>
        <p:grpSpPr>
          <a:xfrm>
            <a:off x="11411515" y="1048689"/>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3D4D2896-7BE7-7838-4AB8-86D98B3F4149}"/>
              </a:ext>
            </a:extLst>
          </p:cNvPr>
          <p:cNvSpPr txBox="1"/>
          <p:nvPr/>
        </p:nvSpPr>
        <p:spPr>
          <a:xfrm>
            <a:off x="14293092" y="4756683"/>
            <a:ext cx="3455677" cy="1015663"/>
          </a:xfrm>
          <a:prstGeom prst="rect">
            <a:avLst/>
          </a:prstGeom>
          <a:noFill/>
        </p:spPr>
        <p:txBody>
          <a:bodyPr wrap="square" rtlCol="0">
            <a:spAutoFit/>
          </a:bodyPr>
          <a:lstStyle/>
          <a:p>
            <a:r>
              <a:rPr lang="en-IN" sz="3000" b="1" dirty="0"/>
              <a:t>Marcus </a:t>
            </a:r>
            <a:r>
              <a:rPr lang="en-IN" sz="3000" b="1" dirty="0" err="1"/>
              <a:t>Rompton</a:t>
            </a:r>
            <a:endParaRPr lang="en-IN" sz="3000" b="1" dirty="0"/>
          </a:p>
          <a:p>
            <a:r>
              <a:rPr lang="en-IN" sz="3000" dirty="0"/>
              <a:t>Senior Principle</a:t>
            </a:r>
          </a:p>
        </p:txBody>
      </p:sp>
      <p:sp>
        <p:nvSpPr>
          <p:cNvPr id="33" name="TextBox 32">
            <a:extLst>
              <a:ext uri="{FF2B5EF4-FFF2-40B4-BE49-F238E27FC236}">
                <a16:creationId xmlns:a16="http://schemas.microsoft.com/office/drawing/2014/main" id="{A9075455-8DAC-33A8-309D-DBE510FFB286}"/>
              </a:ext>
            </a:extLst>
          </p:cNvPr>
          <p:cNvSpPr txBox="1"/>
          <p:nvPr/>
        </p:nvSpPr>
        <p:spPr>
          <a:xfrm>
            <a:off x="14101284" y="1556481"/>
            <a:ext cx="4186716" cy="1015663"/>
          </a:xfrm>
          <a:prstGeom prst="rect">
            <a:avLst/>
          </a:prstGeom>
          <a:noFill/>
        </p:spPr>
        <p:txBody>
          <a:bodyPr wrap="square" rtlCol="0">
            <a:spAutoFit/>
          </a:bodyPr>
          <a:lstStyle/>
          <a:p>
            <a:r>
              <a:rPr lang="en-IN" sz="3000" b="1" dirty="0"/>
              <a:t>Andrew Fleming</a:t>
            </a:r>
          </a:p>
          <a:p>
            <a:r>
              <a:rPr lang="en-IN" sz="3000" dirty="0"/>
              <a:t>Chief Technical Architect</a:t>
            </a:r>
          </a:p>
        </p:txBody>
      </p:sp>
      <p:sp>
        <p:nvSpPr>
          <p:cNvPr id="34" name="TextBox 33">
            <a:extLst>
              <a:ext uri="{FF2B5EF4-FFF2-40B4-BE49-F238E27FC236}">
                <a16:creationId xmlns:a16="http://schemas.microsoft.com/office/drawing/2014/main" id="{8BDE3F6C-177A-0A6C-EEF0-CA01D08673F6}"/>
              </a:ext>
            </a:extLst>
          </p:cNvPr>
          <p:cNvSpPr txBox="1"/>
          <p:nvPr/>
        </p:nvSpPr>
        <p:spPr>
          <a:xfrm>
            <a:off x="14466803" y="7697381"/>
            <a:ext cx="3455677" cy="1015663"/>
          </a:xfrm>
          <a:prstGeom prst="rect">
            <a:avLst/>
          </a:prstGeom>
          <a:noFill/>
        </p:spPr>
        <p:txBody>
          <a:bodyPr wrap="square" rtlCol="0">
            <a:spAutoFit/>
          </a:bodyPr>
          <a:lstStyle/>
          <a:p>
            <a:r>
              <a:rPr lang="en-IN" sz="3000" b="1" dirty="0" err="1"/>
              <a:t>Devadharshini</a:t>
            </a:r>
            <a:r>
              <a:rPr lang="en-IN" sz="3000" b="1" dirty="0"/>
              <a:t> N</a:t>
            </a:r>
          </a:p>
          <a:p>
            <a:r>
              <a:rPr lang="en-IN" sz="3000" dirty="0"/>
              <a:t>Data Analyst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0" name="TextBox 39">
            <a:extLst>
              <a:ext uri="{FF2B5EF4-FFF2-40B4-BE49-F238E27FC236}">
                <a16:creationId xmlns:a16="http://schemas.microsoft.com/office/drawing/2014/main" id="{A2BC4A11-E1F1-ACE1-FE2A-5A14856FA206}"/>
              </a:ext>
            </a:extLst>
          </p:cNvPr>
          <p:cNvSpPr txBox="1"/>
          <p:nvPr/>
        </p:nvSpPr>
        <p:spPr>
          <a:xfrm>
            <a:off x="7805563" y="4524382"/>
            <a:ext cx="4495800" cy="615553"/>
          </a:xfrm>
          <a:prstGeom prst="rect">
            <a:avLst/>
          </a:prstGeom>
          <a:noFill/>
        </p:spPr>
        <p:txBody>
          <a:bodyPr wrap="square" rtlCol="0">
            <a:spAutoFit/>
          </a:bodyPr>
          <a:lstStyle/>
          <a:p>
            <a:r>
              <a:rPr lang="en-IN" sz="3400" b="1" dirty="0">
                <a:solidFill>
                  <a:schemeClr val="bg1"/>
                </a:solidFill>
              </a:rPr>
              <a:t>DATA MODELLING</a:t>
            </a:r>
          </a:p>
        </p:txBody>
      </p:sp>
      <p:sp>
        <p:nvSpPr>
          <p:cNvPr id="41" name="TextBox 40">
            <a:extLst>
              <a:ext uri="{FF2B5EF4-FFF2-40B4-BE49-F238E27FC236}">
                <a16:creationId xmlns:a16="http://schemas.microsoft.com/office/drawing/2014/main" id="{4C06E23D-0945-32B4-01DE-7554237453AF}"/>
              </a:ext>
            </a:extLst>
          </p:cNvPr>
          <p:cNvSpPr txBox="1"/>
          <p:nvPr/>
        </p:nvSpPr>
        <p:spPr>
          <a:xfrm>
            <a:off x="5764133" y="2949545"/>
            <a:ext cx="4495800" cy="615553"/>
          </a:xfrm>
          <a:prstGeom prst="rect">
            <a:avLst/>
          </a:prstGeom>
          <a:noFill/>
        </p:spPr>
        <p:txBody>
          <a:bodyPr wrap="square" rtlCol="0">
            <a:spAutoFit/>
          </a:bodyPr>
          <a:lstStyle/>
          <a:p>
            <a:r>
              <a:rPr lang="en-IN" sz="3400" b="1" dirty="0">
                <a:solidFill>
                  <a:schemeClr val="bg1"/>
                </a:solidFill>
              </a:rPr>
              <a:t>DATA CLEANING</a:t>
            </a:r>
          </a:p>
        </p:txBody>
      </p:sp>
      <p:sp>
        <p:nvSpPr>
          <p:cNvPr id="42" name="TextBox 41">
            <a:extLst>
              <a:ext uri="{FF2B5EF4-FFF2-40B4-BE49-F238E27FC236}">
                <a16:creationId xmlns:a16="http://schemas.microsoft.com/office/drawing/2014/main" id="{284270C8-BFD9-97A2-D8CF-BB4F3F681CD3}"/>
              </a:ext>
            </a:extLst>
          </p:cNvPr>
          <p:cNvSpPr txBox="1"/>
          <p:nvPr/>
        </p:nvSpPr>
        <p:spPr>
          <a:xfrm>
            <a:off x="4004458" y="999746"/>
            <a:ext cx="6483372" cy="1138773"/>
          </a:xfrm>
          <a:prstGeom prst="rect">
            <a:avLst/>
          </a:prstGeom>
          <a:noFill/>
        </p:spPr>
        <p:txBody>
          <a:bodyPr wrap="square" rtlCol="0">
            <a:spAutoFit/>
          </a:bodyPr>
          <a:lstStyle/>
          <a:p>
            <a:r>
              <a:rPr lang="en-IN" sz="3400" b="1" dirty="0">
                <a:solidFill>
                  <a:schemeClr val="bg1"/>
                </a:solidFill>
              </a:rPr>
              <a:t>DATA UNDERSTANDING &amp; REQUIREMENT GATHERING</a:t>
            </a:r>
          </a:p>
        </p:txBody>
      </p:sp>
      <p:sp>
        <p:nvSpPr>
          <p:cNvPr id="43" name="TextBox 42">
            <a:extLst>
              <a:ext uri="{FF2B5EF4-FFF2-40B4-BE49-F238E27FC236}">
                <a16:creationId xmlns:a16="http://schemas.microsoft.com/office/drawing/2014/main" id="{56DF783C-9E3E-0CDD-4B9B-D89C0F0C773C}"/>
              </a:ext>
            </a:extLst>
          </p:cNvPr>
          <p:cNvSpPr txBox="1"/>
          <p:nvPr/>
        </p:nvSpPr>
        <p:spPr>
          <a:xfrm>
            <a:off x="11495754" y="7991166"/>
            <a:ext cx="4495800" cy="615553"/>
          </a:xfrm>
          <a:prstGeom prst="rect">
            <a:avLst/>
          </a:prstGeom>
          <a:noFill/>
        </p:spPr>
        <p:txBody>
          <a:bodyPr wrap="square" rtlCol="0">
            <a:spAutoFit/>
          </a:bodyPr>
          <a:lstStyle/>
          <a:p>
            <a:r>
              <a:rPr lang="en-IN" sz="3400" b="1" dirty="0">
                <a:solidFill>
                  <a:schemeClr val="bg1"/>
                </a:solidFill>
              </a:rPr>
              <a:t>EXTRACT INSIGHTS</a:t>
            </a:r>
          </a:p>
        </p:txBody>
      </p:sp>
      <p:sp>
        <p:nvSpPr>
          <p:cNvPr id="44" name="TextBox 43">
            <a:extLst>
              <a:ext uri="{FF2B5EF4-FFF2-40B4-BE49-F238E27FC236}">
                <a16:creationId xmlns:a16="http://schemas.microsoft.com/office/drawing/2014/main" id="{ED441EA1-A7D8-72ED-DC5B-9AA74E1BE515}"/>
              </a:ext>
            </a:extLst>
          </p:cNvPr>
          <p:cNvSpPr txBox="1"/>
          <p:nvPr/>
        </p:nvSpPr>
        <p:spPr>
          <a:xfrm>
            <a:off x="9769314" y="6208318"/>
            <a:ext cx="4495800" cy="615553"/>
          </a:xfrm>
          <a:prstGeom prst="rect">
            <a:avLst/>
          </a:prstGeom>
          <a:noFill/>
        </p:spPr>
        <p:txBody>
          <a:bodyPr wrap="square" rtlCol="0">
            <a:spAutoFit/>
          </a:bodyPr>
          <a:lstStyle/>
          <a:p>
            <a:r>
              <a:rPr lang="en-IN" sz="3400" b="1" dirty="0">
                <a:solidFill>
                  <a:schemeClr val="bg1"/>
                </a:solidFill>
              </a:rPr>
              <a:t>DATA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Rectangle 13">
            <a:extLst>
              <a:ext uri="{FF2B5EF4-FFF2-40B4-BE49-F238E27FC236}">
                <a16:creationId xmlns:a16="http://schemas.microsoft.com/office/drawing/2014/main" id="{529E2697-4BC2-FF53-9B3E-FE366706C985}"/>
              </a:ext>
            </a:extLst>
          </p:cNvPr>
          <p:cNvSpPr/>
          <p:nvPr/>
        </p:nvSpPr>
        <p:spPr>
          <a:xfrm>
            <a:off x="1027661" y="3806194"/>
            <a:ext cx="4637168" cy="175432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u="sng" cap="none" spc="0" dirty="0">
                <a:ln/>
                <a:solidFill>
                  <a:srgbClr val="0070C0"/>
                </a:solidFill>
                <a:effectLst/>
              </a:rPr>
              <a:t>16</a:t>
            </a:r>
            <a:endParaRPr lang="en-US" sz="5400" b="1" u="sng" dirty="0">
              <a:ln/>
              <a:solidFill>
                <a:srgbClr val="0070C0"/>
              </a:solidFill>
            </a:endParaRPr>
          </a:p>
          <a:p>
            <a:pPr algn="ctr"/>
            <a:r>
              <a:rPr lang="en-US" sz="5400" b="1" cap="none" spc="0" dirty="0">
                <a:ln/>
                <a:solidFill>
                  <a:schemeClr val="accent4"/>
                </a:solidFill>
                <a:effectLst/>
              </a:rPr>
              <a:t>Unique content</a:t>
            </a:r>
          </a:p>
        </p:txBody>
      </p:sp>
      <p:sp>
        <p:nvSpPr>
          <p:cNvPr id="15" name="Rectangle 14">
            <a:extLst>
              <a:ext uri="{FF2B5EF4-FFF2-40B4-BE49-F238E27FC236}">
                <a16:creationId xmlns:a16="http://schemas.microsoft.com/office/drawing/2014/main" id="{9CFB0682-5E26-D225-DD2F-D18B19B3C756}"/>
              </a:ext>
            </a:extLst>
          </p:cNvPr>
          <p:cNvSpPr/>
          <p:nvPr/>
        </p:nvSpPr>
        <p:spPr>
          <a:xfrm>
            <a:off x="6741297" y="3679041"/>
            <a:ext cx="4033989" cy="175432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Highest posts</a:t>
            </a:r>
            <a:endParaRPr lang="en-US" sz="5400" b="1" cap="none" spc="0" dirty="0">
              <a:ln/>
              <a:solidFill>
                <a:schemeClr val="accent4"/>
              </a:solidFill>
              <a:effectLst/>
            </a:endParaRPr>
          </a:p>
          <a:p>
            <a:pPr algn="ctr"/>
            <a:r>
              <a:rPr lang="en-US" sz="5400" b="1" cap="none" spc="0" dirty="0">
                <a:ln/>
                <a:solidFill>
                  <a:schemeClr val="accent4"/>
                </a:solidFill>
                <a:effectLst/>
              </a:rPr>
              <a:t>On </a:t>
            </a:r>
            <a:r>
              <a:rPr lang="en-US" sz="5400" b="1" u="sng" cap="none" spc="0" dirty="0">
                <a:ln/>
                <a:solidFill>
                  <a:srgbClr val="0070C0"/>
                </a:solidFill>
                <a:effectLst/>
              </a:rPr>
              <a:t>January</a:t>
            </a:r>
          </a:p>
        </p:txBody>
      </p:sp>
      <p:sp>
        <p:nvSpPr>
          <p:cNvPr id="16" name="Rectangle 15">
            <a:extLst>
              <a:ext uri="{FF2B5EF4-FFF2-40B4-BE49-F238E27FC236}">
                <a16:creationId xmlns:a16="http://schemas.microsoft.com/office/drawing/2014/main" id="{B2C91C2E-4DC4-5588-0C08-352B6FABA3DB}"/>
              </a:ext>
            </a:extLst>
          </p:cNvPr>
          <p:cNvSpPr/>
          <p:nvPr/>
        </p:nvSpPr>
        <p:spPr>
          <a:xfrm>
            <a:off x="11277600" y="3679041"/>
            <a:ext cx="6264344" cy="175432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u="sng" cap="none" spc="0" dirty="0">
                <a:ln/>
                <a:solidFill>
                  <a:srgbClr val="0070C0"/>
                </a:solidFill>
                <a:effectLst/>
              </a:rPr>
              <a:t>1897</a:t>
            </a:r>
            <a:endParaRPr lang="en-US" sz="5400" b="1" u="sng" dirty="0">
              <a:ln/>
              <a:solidFill>
                <a:srgbClr val="0070C0"/>
              </a:solidFill>
            </a:endParaRPr>
          </a:p>
          <a:p>
            <a:pPr algn="ctr"/>
            <a:r>
              <a:rPr lang="en-US" sz="5400" b="1" dirty="0">
                <a:ln/>
                <a:solidFill>
                  <a:schemeClr val="accent4"/>
                </a:solidFill>
              </a:rPr>
              <a:t>Reactions on</a:t>
            </a:r>
            <a:r>
              <a:rPr lang="en-US" sz="5400" b="1" cap="none" spc="0" dirty="0">
                <a:ln/>
                <a:solidFill>
                  <a:schemeClr val="accent4"/>
                </a:solidFill>
                <a:effectLst/>
              </a:rPr>
              <a:t> animals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30" name="Chart 29">
            <a:extLst>
              <a:ext uri="{FF2B5EF4-FFF2-40B4-BE49-F238E27FC236}">
                <a16:creationId xmlns:a16="http://schemas.microsoft.com/office/drawing/2014/main" id="{C57352ED-54ED-39CE-71C4-F5C07B59A954}"/>
              </a:ext>
            </a:extLst>
          </p:cNvPr>
          <p:cNvGraphicFramePr>
            <a:graphicFrameLocks/>
          </p:cNvGraphicFramePr>
          <p:nvPr>
            <p:extLst>
              <p:ext uri="{D42A27DB-BD31-4B8C-83A1-F6EECF244321}">
                <p14:modId xmlns:p14="http://schemas.microsoft.com/office/powerpoint/2010/main" val="809783324"/>
              </p:ext>
            </p:extLst>
          </p:nvPr>
        </p:nvGraphicFramePr>
        <p:xfrm>
          <a:off x="4524919" y="1756595"/>
          <a:ext cx="10562681" cy="7011568"/>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B9980839-4A86-3553-F01A-0903F1F95992}"/>
              </a:ext>
            </a:extLst>
          </p:cNvPr>
          <p:cNvGraphicFramePr>
            <a:graphicFrameLocks/>
          </p:cNvGraphicFramePr>
          <p:nvPr>
            <p:extLst>
              <p:ext uri="{D42A27DB-BD31-4B8C-83A1-F6EECF244321}">
                <p14:modId xmlns:p14="http://schemas.microsoft.com/office/powerpoint/2010/main" val="1914856638"/>
              </p:ext>
            </p:extLst>
          </p:nvPr>
        </p:nvGraphicFramePr>
        <p:xfrm>
          <a:off x="3069360" y="1498356"/>
          <a:ext cx="14239142" cy="739049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TotalTime>
  <Words>290</Words>
  <Application>Microsoft Office PowerPoint</Application>
  <PresentationFormat>Custom</PresentationFormat>
  <Paragraphs>82</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Graphik Regular</vt:lpstr>
      <vt:lpstr>Arial</vt:lpstr>
      <vt:lpstr>Calibri</vt:lpstr>
      <vt:lpstr>Calibri (Headings)</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Deva Natarajan</cp:lastModifiedBy>
  <cp:revision>14</cp:revision>
  <dcterms:created xsi:type="dcterms:W3CDTF">2006-08-16T00:00:00Z</dcterms:created>
  <dcterms:modified xsi:type="dcterms:W3CDTF">2023-05-06T10:19:26Z</dcterms:modified>
  <dc:identifier>DAEhDyfaYKE</dc:identifier>
</cp:coreProperties>
</file>